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6" r:id="rId3"/>
    <p:sldId id="297" r:id="rId4"/>
    <p:sldId id="299" r:id="rId5"/>
    <p:sldId id="298" r:id="rId6"/>
    <p:sldId id="380" r:id="rId7"/>
    <p:sldId id="301" r:id="rId8"/>
    <p:sldId id="379" r:id="rId9"/>
    <p:sldId id="321" r:id="rId10"/>
    <p:sldId id="383" r:id="rId11"/>
    <p:sldId id="400" r:id="rId12"/>
    <p:sldId id="382" r:id="rId13"/>
    <p:sldId id="378" r:id="rId14"/>
    <p:sldId id="385" r:id="rId15"/>
    <p:sldId id="309" r:id="rId16"/>
    <p:sldId id="403" r:id="rId17"/>
    <p:sldId id="405" r:id="rId18"/>
    <p:sldId id="402" r:id="rId19"/>
    <p:sldId id="323" r:id="rId20"/>
    <p:sldId id="408" r:id="rId21"/>
    <p:sldId id="381" r:id="rId22"/>
    <p:sldId id="324" r:id="rId23"/>
    <p:sldId id="325" r:id="rId24"/>
    <p:sldId id="328" r:id="rId25"/>
    <p:sldId id="406" r:id="rId26"/>
    <p:sldId id="407" r:id="rId27"/>
    <p:sldId id="397" r:id="rId28"/>
    <p:sldId id="278" r:id="rId2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幼圆" panose="02010509060101010101" pitchFamily="49" charset="-122"/>
      <p:regular r:id="rId40"/>
    </p:embeddedFont>
  </p:embeddedFontLst>
  <p:custDataLst>
    <p:tags r:id="rId4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.chaiyawong@gmail.com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4E1"/>
    <a:srgbClr val="FF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243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05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839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c90258b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c90258b4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55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80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97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>
            <a:fillRect/>
          </a:stretch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60" b="30860"/>
          <a:stretch>
            <a:fillRect/>
          </a:stretch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>
            <a:fillRect/>
          </a:stretch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>
            <a:fillRect/>
          </a:stretch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6" name="Google Shape;46;p8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>
            <a:fillRect/>
          </a:stretch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 flipH="1">
            <a:off x="2095200" y="0"/>
            <a:ext cx="7048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2066100" cy="4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617100" y="275350"/>
            <a:ext cx="2066100" cy="4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789100" y="275350"/>
            <a:ext cx="2066100" cy="4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2400">
                <a:solidFill>
                  <a:srgbClr val="33333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9000" y="4735800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473580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chemeClr val="accen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buNone/>
              <a:defRPr sz="9600" b="1">
                <a:solidFill>
                  <a:schemeClr val="accen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buNone/>
              <a:defRPr sz="9600" b="1">
                <a:solidFill>
                  <a:schemeClr val="accen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buNone/>
              <a:defRPr sz="9600" b="1">
                <a:solidFill>
                  <a:schemeClr val="accen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buNone/>
              <a:defRPr sz="9600" b="1">
                <a:solidFill>
                  <a:schemeClr val="accen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buNone/>
              <a:defRPr sz="9600" b="1">
                <a:solidFill>
                  <a:schemeClr val="accen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buNone/>
              <a:defRPr sz="9600" b="1">
                <a:solidFill>
                  <a:schemeClr val="accen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buNone/>
              <a:defRPr sz="9600" b="1">
                <a:solidFill>
                  <a:schemeClr val="accen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buNone/>
              <a:defRPr sz="9600" b="1">
                <a:solidFill>
                  <a:schemeClr val="accen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165051" y="129600"/>
            <a:ext cx="5626478" cy="1655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/>
              <a:t>ChatApp</a:t>
            </a:r>
            <a:endParaRPr sz="8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56574" y="2896824"/>
            <a:ext cx="1934375" cy="1934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4174" y="3693600"/>
            <a:ext cx="624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组长：陈起刚</a:t>
            </a:r>
            <a:endParaRPr lang="en-US" altLang="zh-CN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组员：方宇航</a:t>
            </a:r>
            <a:r>
              <a:rPr lang="en-US" altLang="zh-CN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李兴 赵洋毅</a:t>
            </a:r>
            <a:r>
              <a:rPr lang="en-US" altLang="zh-CN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邱宇轩 吴博宇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278BBD-F5AC-8983-DEA1-AE550D3DFC39}"/>
              </a:ext>
            </a:extLst>
          </p:cNvPr>
          <p:cNvSpPr txBox="1"/>
          <p:nvPr/>
        </p:nvSpPr>
        <p:spPr>
          <a:xfrm>
            <a:off x="5951912" y="1785012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你的下一个钉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何必是钉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X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22"/>
          <p:cNvSpPr txBox="1">
            <a:spLocks noGrp="1"/>
          </p:cNvSpPr>
          <p:nvPr>
            <p:ph type="title"/>
          </p:nvPr>
        </p:nvSpPr>
        <p:spPr>
          <a:xfrm>
            <a:off x="218424" y="1664246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页面设计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851" y="425749"/>
            <a:ext cx="1251547" cy="12515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500" y="969825"/>
            <a:ext cx="7042500" cy="4675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12000" y="489768"/>
            <a:ext cx="61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使用即使设计网站，共享设计界面并且可以生成</a:t>
            </a:r>
            <a:r>
              <a:rPr lang="en-US" altLang="zh-CN" sz="16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CSS</a:t>
            </a:r>
            <a:r>
              <a:rPr lang="zh-CN" altLang="en-US" sz="16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代码加速开发。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E9AA60-49F5-684D-9CC4-4EC7A029D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881" y="860149"/>
            <a:ext cx="3743268" cy="39444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DEE995-355E-BF6B-7644-4028F5791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689" y="338897"/>
            <a:ext cx="2133785" cy="50540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2A3355-0D4E-3A56-D712-1BCC29FAFF0F}"/>
              </a:ext>
            </a:extLst>
          </p:cNvPr>
          <p:cNvSpPr txBox="1"/>
          <p:nvPr/>
        </p:nvSpPr>
        <p:spPr>
          <a:xfrm>
            <a:off x="2323120" y="979193"/>
            <a:ext cx="2458085" cy="3592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Font typeface="+mj-ea"/>
              <a:buNone/>
            </a:pPr>
            <a:r>
              <a:rPr lang="en-US" altLang="zh-CN" dirty="0">
                <a:sym typeface="+mn-ea"/>
              </a:rPr>
              <a:t>       </a:t>
            </a:r>
            <a:r>
              <a:rPr lang="zh-CN" altLang="en-US" dirty="0">
                <a:sym typeface="+mn-ea"/>
              </a:rPr>
              <a:t>通过使用即时设计网站，开发和设计之间的协作更加顺畅，从而提升整体开发效率：</a:t>
            </a:r>
          </a:p>
          <a:p>
            <a:pPr marL="0" indent="0">
              <a:buFont typeface="+mj-ea"/>
              <a:buNone/>
            </a:pPr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快速原型设计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提高效率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实时协作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减少沟通成本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便于修改和迭代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22"/>
          <p:cNvSpPr txBox="1">
            <a:spLocks noGrp="1"/>
          </p:cNvSpPr>
          <p:nvPr>
            <p:ph type="title"/>
          </p:nvPr>
        </p:nvSpPr>
        <p:spPr>
          <a:xfrm>
            <a:off x="218424" y="1664246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项目结构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851" y="425749"/>
            <a:ext cx="1251547" cy="12515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D133F5-2E82-C4B3-EB65-6B14E566E2C6}"/>
              </a:ext>
            </a:extLst>
          </p:cNvPr>
          <p:cNvSpPr txBox="1"/>
          <p:nvPr/>
        </p:nvSpPr>
        <p:spPr>
          <a:xfrm>
            <a:off x="3377737" y="1448365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项目采用</a:t>
            </a:r>
            <a:r>
              <a:rPr lang="en-US" altLang="zh-CN" dirty="0"/>
              <a:t>MVC</a:t>
            </a:r>
            <a:r>
              <a:rPr lang="zh-CN" altLang="en-US" dirty="0"/>
              <a:t>模式在开发、维护和扩展过程中有以下优势：</a:t>
            </a:r>
            <a:endParaRPr lang="en-US" altLang="zh-CN" dirty="0"/>
          </a:p>
          <a:p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/>
              <a:t>模块化与职责分离</a:t>
            </a:r>
            <a:endParaRPr lang="en-US" altLang="zh-CN" b="1" dirty="0"/>
          </a:p>
          <a:p>
            <a:pPr marL="342900" indent="-342900">
              <a:buFont typeface="+mj-ea"/>
              <a:buAutoNum type="circleNumDbPlain"/>
            </a:pPr>
            <a:endParaRPr lang="en-US" altLang="zh-CN" b="1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/>
              <a:t>易于维护和扩展</a:t>
            </a:r>
            <a:endParaRPr lang="en-US" altLang="zh-CN" b="1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/>
              <a:t>团队协作效率提高</a:t>
            </a:r>
            <a:endParaRPr lang="en-US" altLang="zh-CN" b="1" dirty="0"/>
          </a:p>
          <a:p>
            <a:pPr>
              <a:buFont typeface="+mj-lt"/>
              <a:buAutoNum type="circleNumDbPlain"/>
            </a:pPr>
            <a:endParaRPr lang="zh-CN" altLang="en-US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D8BAD2-71A1-0E4F-E048-CE9C6801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339" y="745274"/>
            <a:ext cx="6303810" cy="390787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22"/>
          <p:cNvSpPr txBox="1">
            <a:spLocks noGrp="1"/>
          </p:cNvSpPr>
          <p:nvPr>
            <p:ph type="title"/>
          </p:nvPr>
        </p:nvSpPr>
        <p:spPr>
          <a:xfrm>
            <a:off x="261475" y="1671149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技术方案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851" y="425749"/>
            <a:ext cx="1251547" cy="12515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21" y="466164"/>
            <a:ext cx="6127131" cy="421117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22"/>
          <p:cNvSpPr txBox="1">
            <a:spLocks noGrp="1"/>
          </p:cNvSpPr>
          <p:nvPr>
            <p:ph type="title"/>
          </p:nvPr>
        </p:nvSpPr>
        <p:spPr>
          <a:xfrm>
            <a:off x="-68475" y="1677296"/>
            <a:ext cx="222972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数据库设计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851" y="425749"/>
            <a:ext cx="1251547" cy="125154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2407C82-97E0-EEA6-B490-54A404B37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724" y="315884"/>
            <a:ext cx="6782189" cy="482761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7A87C9C-D0CE-0A19-FAD2-7E63FB03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55" y="1677296"/>
            <a:ext cx="6818689" cy="17145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8851" y="425749"/>
            <a:ext cx="1251547" cy="1251547"/>
          </a:xfrm>
          <a:prstGeom prst="rect">
            <a:avLst/>
          </a:prstGeom>
        </p:spPr>
      </p:pic>
      <p:sp>
        <p:nvSpPr>
          <p:cNvPr id="5" name="Google Shape;138;p22"/>
          <p:cNvSpPr txBox="1">
            <a:spLocks noGrp="1"/>
          </p:cNvSpPr>
          <p:nvPr>
            <p:ph type="title"/>
          </p:nvPr>
        </p:nvSpPr>
        <p:spPr>
          <a:xfrm>
            <a:off x="-68475" y="1677296"/>
            <a:ext cx="222972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版本控制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26" name="Picture 2" descr="GitHub - qwd/Icons: 和风天气开源图标字体库Open source ...">
            <a:extLst>
              <a:ext uri="{FF2B5EF4-FFF2-40B4-BE49-F238E27FC236}">
                <a16:creationId xmlns:a16="http://schemas.microsoft.com/office/drawing/2014/main" id="{13B51503-CA9F-C6C6-9399-F964C3E79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13" y="0"/>
            <a:ext cx="2166242" cy="113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AEBCCD-2038-BEDB-ED9A-01E7FA82D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791" y="-1"/>
            <a:ext cx="3964144" cy="46357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A0D042-78F6-4524-3981-9D156B053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4885" y="-1"/>
            <a:ext cx="7067187" cy="57249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288674" y="3380974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项目展示</a:t>
            </a:r>
            <a:endParaRPr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4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83400" y="3289464"/>
            <a:ext cx="1503851" cy="150385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5;p32"/>
          <p:cNvSpPr txBox="1"/>
          <p:nvPr/>
        </p:nvSpPr>
        <p:spPr>
          <a:xfrm>
            <a:off x="1013685" y="165336"/>
            <a:ext cx="3950335" cy="65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buFont typeface="Roboto" panose="0200000000000000000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界面结构设计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400" y="253423"/>
            <a:ext cx="655200" cy="655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72B937-CB54-62AE-E75E-289224DFB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05" y="1290588"/>
            <a:ext cx="6172647" cy="29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74204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5;p32"/>
          <p:cNvSpPr txBox="1"/>
          <p:nvPr/>
        </p:nvSpPr>
        <p:spPr>
          <a:xfrm>
            <a:off x="1013685" y="165336"/>
            <a:ext cx="3950335" cy="65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buFont typeface="Roboto" panose="0200000000000000000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前</a:t>
            </a:r>
            <a:r>
              <a:rPr lang="en-US" altLang="zh-CN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/</a:t>
            </a: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后端设计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400" y="253423"/>
            <a:ext cx="655200" cy="65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142168-B8C2-C260-22D7-C71281C29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" y="1480594"/>
            <a:ext cx="3778528" cy="26574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3D0864-2E9C-1F33-4927-8AA974C34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329" y="1621490"/>
            <a:ext cx="5123671" cy="23757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10D212-72CE-C685-D178-4328B8884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2088"/>
            <a:ext cx="9144000" cy="41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62062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5;p32"/>
          <p:cNvSpPr txBox="1"/>
          <p:nvPr/>
        </p:nvSpPr>
        <p:spPr>
          <a:xfrm>
            <a:off x="1013685" y="165336"/>
            <a:ext cx="3950335" cy="65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buFont typeface="Roboto" panose="0200000000000000000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登录</a:t>
            </a:r>
            <a:r>
              <a:rPr lang="en-US" altLang="zh-CN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/</a:t>
            </a: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注册界面设计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400" y="253423"/>
            <a:ext cx="655200" cy="65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875" y="1275682"/>
            <a:ext cx="2611222" cy="33719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350" y="1500965"/>
            <a:ext cx="2611222" cy="33520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04D1C5-4549-5700-696F-77F702350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816" y="1972405"/>
            <a:ext cx="2809944" cy="2675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1F8431-FE47-9FED-A5EC-B0F7812A858A}"/>
              </a:ext>
            </a:extLst>
          </p:cNvPr>
          <p:cNvSpPr txBox="1"/>
          <p:nvPr/>
        </p:nvSpPr>
        <p:spPr>
          <a:xfrm>
            <a:off x="5551875" y="581023"/>
            <a:ext cx="1946205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tabLst>
                <a:tab pos="457200" algn="l"/>
              </a:tabLst>
            </a:pPr>
            <a:r>
              <a:rPr lang="zh-CN" altLang="en-US" sz="1400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  <a:sym typeface="+mn-ea"/>
              </a:rPr>
              <a:t>用户注册与登录功能：</a:t>
            </a:r>
            <a:endParaRPr lang="en-US" altLang="zh-CN" sz="1100" b="1" kern="100" dirty="0">
              <a:solidFill>
                <a:schemeClr val="accent2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369DEE-AD70-DD5C-7BA3-542E432D5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04201"/>
            <a:ext cx="8830805" cy="277412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BCEDF8A-150D-7E03-9CE0-2B00FE3ABB51}"/>
              </a:ext>
            </a:extLst>
          </p:cNvPr>
          <p:cNvSpPr txBox="1"/>
          <p:nvPr/>
        </p:nvSpPr>
        <p:spPr>
          <a:xfrm>
            <a:off x="574584" y="1275682"/>
            <a:ext cx="43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Client</a:t>
            </a:r>
            <a:r>
              <a:rPr lang="zh-CN" altLang="en-US" dirty="0"/>
              <a:t>发送携带</a:t>
            </a:r>
            <a:r>
              <a:rPr lang="en-US" altLang="zh-CN" dirty="0"/>
              <a:t>username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的信息到服务端检测，并返回结果</a:t>
            </a:r>
          </a:p>
        </p:txBody>
      </p:sp>
    </p:spTree>
    <p:extLst>
      <p:ext uri="{BB962C8B-B14F-4D97-AF65-F5344CB8AC3E}">
        <p14:creationId xmlns:p14="http://schemas.microsoft.com/office/powerpoint/2010/main" val="26634908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5;p32"/>
          <p:cNvSpPr txBox="1"/>
          <p:nvPr/>
        </p:nvSpPr>
        <p:spPr>
          <a:xfrm>
            <a:off x="985130" y="174222"/>
            <a:ext cx="4623670" cy="65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buFont typeface="Roboto" panose="0200000000000000000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主界面与聊天界面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400" y="253423"/>
            <a:ext cx="655200" cy="655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73" y="908623"/>
            <a:ext cx="4787492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功能：聊天功能、私聊功能、表情包发送、文件发送、获取聊天记录。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70951" y="1421763"/>
            <a:ext cx="3689731" cy="24617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89020" y="1799711"/>
            <a:ext cx="3685406" cy="24588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1DDB4D-69B2-2C3D-1F6F-85F237CE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43827"/>
            <a:ext cx="4354037" cy="373364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title"/>
          </p:nvPr>
        </p:nvSpPr>
        <p:spPr>
          <a:xfrm>
            <a:off x="346853" y="1598096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ChatApp</a:t>
            </a:r>
            <a:endParaRPr dirty="0"/>
          </a:p>
        </p:txBody>
      </p:sp>
      <p:sp>
        <p:nvSpPr>
          <p:cNvPr id="423" name="Google Shape;423;p42"/>
          <p:cNvSpPr/>
          <p:nvPr/>
        </p:nvSpPr>
        <p:spPr>
          <a:xfrm>
            <a:off x="2343499" y="1344867"/>
            <a:ext cx="3191400" cy="158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>
                <a:solidFill>
                  <a:schemeClr val="dk1"/>
                </a:solidFill>
                <a:latin typeface="幼圆" panose="02010509060101010101" pitchFamily="49" charset="-122"/>
                <a:ea typeface="幼圆" panose="02010509060101010101" pitchFamily="49" charset="-122"/>
                <a:cs typeface="Roboto" panose="02000000000000000000"/>
                <a:sym typeface="Roboto" panose="02000000000000000000"/>
              </a:rPr>
              <a:t>项目概述</a:t>
            </a:r>
            <a:endParaRPr sz="3200" dirty="0">
              <a:solidFill>
                <a:schemeClr val="dk1"/>
              </a:solidFill>
              <a:latin typeface="幼圆" panose="02010509060101010101" pitchFamily="49" charset="-122"/>
              <a:ea typeface="幼圆" panose="02010509060101010101" pitchFamily="49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5682118" y="1363400"/>
            <a:ext cx="3191400" cy="158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 sz="3200" dirty="0">
                <a:solidFill>
                  <a:schemeClr val="dk1"/>
                </a:solidFill>
                <a:latin typeface="幼圆" panose="02010509060101010101" pitchFamily="49" charset="-122"/>
                <a:ea typeface="幼圆" panose="02010509060101010101" pitchFamily="49" charset="-122"/>
                <a:cs typeface="Roboto" panose="02000000000000000000"/>
                <a:sym typeface="Roboto" panose="02000000000000000000"/>
              </a:rPr>
              <a:t>项目分工</a:t>
            </a:r>
            <a:endParaRPr sz="3200" dirty="0">
              <a:solidFill>
                <a:schemeClr val="dk1"/>
              </a:solidFill>
              <a:latin typeface="幼圆" panose="02010509060101010101" pitchFamily="49" charset="-122"/>
              <a:ea typeface="幼圆" panose="02010509060101010101" pitchFamily="49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25" name="Google Shape;425;p42"/>
          <p:cNvSpPr/>
          <p:nvPr/>
        </p:nvSpPr>
        <p:spPr>
          <a:xfrm>
            <a:off x="2343499" y="3121900"/>
            <a:ext cx="3191400" cy="158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 sz="3200" dirty="0">
                <a:solidFill>
                  <a:schemeClr val="dk1"/>
                </a:solidFill>
                <a:latin typeface="幼圆" panose="02010509060101010101" pitchFamily="49" charset="-122"/>
                <a:ea typeface="幼圆" panose="02010509060101010101" pitchFamily="49" charset="-122"/>
                <a:cs typeface="Roboto" panose="02000000000000000000"/>
                <a:sym typeface="Roboto" panose="02000000000000000000"/>
              </a:rPr>
              <a:t>前期设计</a:t>
            </a:r>
            <a:endParaRPr sz="3200" dirty="0">
              <a:solidFill>
                <a:schemeClr val="dk1"/>
              </a:solidFill>
              <a:latin typeface="幼圆" panose="02010509060101010101" pitchFamily="49" charset="-122"/>
              <a:ea typeface="幼圆" panose="02010509060101010101" pitchFamily="49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5682118" y="3121900"/>
            <a:ext cx="3191400" cy="158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 sz="3200" dirty="0">
                <a:solidFill>
                  <a:schemeClr val="dk1"/>
                </a:solidFill>
                <a:latin typeface="幼圆" panose="02010509060101010101" pitchFamily="49" charset="-122"/>
                <a:ea typeface="幼圆" panose="02010509060101010101" pitchFamily="49" charset="-122"/>
                <a:cs typeface="Roboto" panose="02000000000000000000"/>
                <a:sym typeface="Roboto" panose="02000000000000000000"/>
              </a:rPr>
              <a:t>项目展示</a:t>
            </a:r>
            <a:endParaRPr sz="3200" dirty="0">
              <a:solidFill>
                <a:schemeClr val="dk1"/>
              </a:solidFill>
              <a:latin typeface="幼圆" panose="02010509060101010101" pitchFamily="49" charset="-122"/>
              <a:ea typeface="幼圆" panose="02010509060101010101" pitchFamily="49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4326350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2"/>
          <p:cNvSpPr/>
          <p:nvPr/>
        </p:nvSpPr>
        <p:spPr>
          <a:xfrm rot="5400000">
            <a:off x="4482317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2"/>
          <p:cNvSpPr/>
          <p:nvPr/>
        </p:nvSpPr>
        <p:spPr>
          <a:xfrm rot="10800000">
            <a:off x="4482317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2"/>
          <p:cNvSpPr/>
          <p:nvPr/>
        </p:nvSpPr>
        <p:spPr>
          <a:xfrm rot="-5400000">
            <a:off x="4335098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文本框 4"/>
          <p:cNvSpPr txBox="1"/>
          <p:nvPr/>
        </p:nvSpPr>
        <p:spPr>
          <a:xfrm>
            <a:off x="4777351" y="2022631"/>
            <a:ext cx="74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rial Black" panose="020B0A04020102020204" pitchFamily="34" charset="0"/>
                <a:ea typeface="幼圆" panose="02010509060101010101" pitchFamily="49" charset="-122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Arial Black" panose="020B0A04020102020204" pitchFamily="34" charset="0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76218" y="2037031"/>
            <a:ext cx="748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5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98951" y="3116961"/>
            <a:ext cx="74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77985" y="3116162"/>
            <a:ext cx="74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851" y="346549"/>
            <a:ext cx="1251547" cy="125154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5;p32"/>
          <p:cNvSpPr txBox="1"/>
          <p:nvPr/>
        </p:nvSpPr>
        <p:spPr>
          <a:xfrm>
            <a:off x="985130" y="253423"/>
            <a:ext cx="462367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buFont typeface="Roboto" panose="0200000000000000000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文件传输功能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400" y="253423"/>
            <a:ext cx="655200" cy="65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4229" y="1740013"/>
            <a:ext cx="3689731" cy="24617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08800" y="2143221"/>
            <a:ext cx="3685406" cy="24588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603CD9-0188-13FE-39AF-B906A7AFD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65" y="1466613"/>
            <a:ext cx="8158870" cy="35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376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5;p32"/>
          <p:cNvSpPr txBox="1"/>
          <p:nvPr/>
        </p:nvSpPr>
        <p:spPr>
          <a:xfrm>
            <a:off x="985130" y="174222"/>
            <a:ext cx="2378075" cy="65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buFont typeface="Roboto" panose="0200000000000000000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团队界面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400" y="253423"/>
            <a:ext cx="655200" cy="655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8677" y="1379173"/>
            <a:ext cx="2027062" cy="133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用户可以在该界面实现团队相关的各种功能，实现加入团队操作和创建属于自己的团队。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407" y="1272135"/>
            <a:ext cx="3689731" cy="24636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37104" y="1656074"/>
            <a:ext cx="3685406" cy="245885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5;p32"/>
          <p:cNvSpPr txBox="1"/>
          <p:nvPr/>
        </p:nvSpPr>
        <p:spPr>
          <a:xfrm>
            <a:off x="984885" y="173990"/>
            <a:ext cx="3670935" cy="65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buFont typeface="Roboto" panose="0200000000000000000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好友设置界面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400" y="253423"/>
            <a:ext cx="655200" cy="65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6001" y="1246392"/>
            <a:ext cx="2957988" cy="24444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用户可以在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“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我的好友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”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中输入好友的昵称或者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用以搜索好友。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“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新的朋友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”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界面用户可以收到其他用户发送的添加好友申请。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“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添加好友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”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界面，用户可以通过搜索新朋友的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用以向目标用户发送好友申请。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13630" y="1019473"/>
            <a:ext cx="3785823" cy="25258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492" y="1246392"/>
            <a:ext cx="3785822" cy="25397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2682" y="1628093"/>
            <a:ext cx="3740737" cy="24957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39DB54-C969-29A6-C266-6B899B531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95" y="1246392"/>
            <a:ext cx="8873822" cy="363946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5;p32"/>
          <p:cNvSpPr txBox="1"/>
          <p:nvPr/>
        </p:nvSpPr>
        <p:spPr>
          <a:xfrm>
            <a:off x="1037590" y="173990"/>
            <a:ext cx="2773045" cy="65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buFont typeface="Roboto" panose="0200000000000000000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视频会议界面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400" y="253423"/>
            <a:ext cx="655200" cy="655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973" y="1205150"/>
            <a:ext cx="2773045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在视频会议界面，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用户可以进行可视化会议。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35437" y="829310"/>
            <a:ext cx="4676963" cy="312041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E53DA97-4E90-C481-71E5-8D717AE289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66674" y="1205150"/>
            <a:ext cx="4561934" cy="30376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40AF3C-5AD5-91F7-3C6E-DDBEC4849A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72000" y="1615844"/>
            <a:ext cx="4386092" cy="292290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5;p32"/>
          <p:cNvSpPr txBox="1"/>
          <p:nvPr/>
        </p:nvSpPr>
        <p:spPr>
          <a:xfrm>
            <a:off x="984885" y="173990"/>
            <a:ext cx="3018155" cy="65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 panose="02000000000000000000"/>
              <a:buChar char="▸"/>
              <a:defRPr sz="3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▹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 panose="02000000000000000000"/>
              <a:buChar char="■"/>
              <a:defRPr sz="2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●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○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Char char="■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indent="0">
              <a:buFont typeface="Roboto" panose="0200000000000000000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  <a:cs typeface="Montserrat" panose="00000500000000000000"/>
                <a:sym typeface="Montserrat" panose="00000500000000000000"/>
              </a:rPr>
              <a:t>用户设置界面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400" y="253423"/>
            <a:ext cx="655200" cy="655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15563" y="1284674"/>
            <a:ext cx="4796990" cy="32004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4000" y="1496724"/>
            <a:ext cx="3153600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设置界面：用户可以在此界面进行修改自己的用户名和密码。</a:t>
            </a:r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288674" y="3380974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项目运行展示</a:t>
            </a:r>
            <a:endParaRPr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5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83400" y="3289464"/>
            <a:ext cx="1503851" cy="15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03546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288674" y="3380974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6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83400" y="3289464"/>
            <a:ext cx="1503851" cy="15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37504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4294908" y="399011"/>
            <a:ext cx="3289531" cy="9656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2865" y="164"/>
            <a:ext cx="1503851" cy="150385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12636" y="1695969"/>
            <a:ext cx="5169535" cy="3169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         </a:t>
            </a:r>
            <a:r>
              <a:rPr lang="zh-CN" altLang="en-US" dirty="0"/>
              <a:t>最后很荣幸有本次机会来向大家展示我们的项目。这个机会对我们来说是莫大的殊荣。回想到实训的第一天，什么都还不会的我们从</a:t>
            </a:r>
            <a:r>
              <a:rPr lang="en-US" altLang="zh-CN" dirty="0"/>
              <a:t>/</a:t>
            </a:r>
            <a:r>
              <a:rPr lang="zh-CN" altLang="en-US" dirty="0"/>
              <a:t>前端设计</a:t>
            </a:r>
            <a:r>
              <a:rPr lang="en-US" altLang="zh-CN" dirty="0"/>
              <a:t>/</a:t>
            </a:r>
            <a:r>
              <a:rPr lang="zh-CN" altLang="en-US" dirty="0"/>
              <a:t>仓库建设</a:t>
            </a:r>
            <a:r>
              <a:rPr lang="en-US" altLang="zh-CN" dirty="0"/>
              <a:t>/</a:t>
            </a:r>
            <a:r>
              <a:rPr lang="zh-CN" altLang="en-US" dirty="0"/>
              <a:t>数据库设计</a:t>
            </a:r>
            <a:r>
              <a:rPr lang="en-US" altLang="zh-CN" dirty="0"/>
              <a:t>/</a:t>
            </a:r>
            <a:r>
              <a:rPr lang="zh-CN" altLang="en-US" dirty="0"/>
              <a:t>项目需求编写</a:t>
            </a:r>
            <a:r>
              <a:rPr lang="en-US" altLang="zh-CN" dirty="0"/>
              <a:t>/</a:t>
            </a:r>
            <a:r>
              <a:rPr lang="zh-CN" altLang="en-US" dirty="0"/>
              <a:t>团队分工等等开始。白天边学边写，夜晚赶工加班。我们趟过浑水，走过弯路。终于在一行行报错的积累下，拼出了这个程序。我们十分感谢学校给我们这次实训的机会，知道了项目不只是代码，一个庞大的项目，前期设计环节带来的收益远大于后期编写。如界面设计，数据库敲定和命名格式确定等等等等</a:t>
            </a:r>
            <a:r>
              <a:rPr lang="en-US" altLang="zh-CN" dirty="0"/>
              <a:t>...</a:t>
            </a:r>
            <a:r>
              <a:rPr lang="zh-CN" altLang="en-US" dirty="0">
                <a:ea typeface="宋体" panose="02010600030101010101" pitchFamily="2" charset="-122"/>
              </a:rPr>
              <a:t>，在</a:t>
            </a: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5" descr="photo-1434030216411-0b793f4b4173.jpg"/>
          <p:cNvPicPr preferRelativeResize="0"/>
          <p:nvPr/>
        </p:nvPicPr>
        <p:blipFill rotWithShape="1">
          <a:blip r:embed="rId3"/>
          <a:srcRect l="28831" r="30600"/>
          <a:stretch>
            <a:fillRect/>
          </a:stretch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>
            <a:spLocks noGrp="1"/>
          </p:cNvSpPr>
          <p:nvPr>
            <p:ph type="ctrTitle" idx="4294967295"/>
          </p:nvPr>
        </p:nvSpPr>
        <p:spPr>
          <a:xfrm>
            <a:off x="2835650" y="1783487"/>
            <a:ext cx="5571300" cy="1576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0" dirty="0">
                <a:solidFill>
                  <a:schemeClr val="accent3"/>
                </a:solidFill>
              </a:rPr>
              <a:t>THANKS!</a:t>
            </a:r>
            <a:endParaRPr sz="90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281474" y="340389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项目概述</a:t>
            </a:r>
            <a:endParaRPr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83400" y="3289464"/>
            <a:ext cx="1503851" cy="150385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261475" y="1663949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选题动机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6216050" y="521550"/>
            <a:ext cx="2351950" cy="4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 algn="just">
              <a:buNone/>
            </a:pPr>
            <a:r>
              <a:rPr lang="en-US" altLang="zh-CN" sz="28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     </a:t>
            </a:r>
            <a:r>
              <a:rPr lang="zh-CN" altLang="zh-CN" sz="28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本项目旨在开发一款仿照钉钉的</a:t>
            </a:r>
            <a:r>
              <a:rPr lang="en-US" altLang="zh-CN" sz="28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PC</a:t>
            </a:r>
            <a:r>
              <a:rPr lang="zh-CN" altLang="zh-CN" sz="28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端应用，主要功能包括即时通讯、团队管理、会议系统等</a:t>
            </a:r>
            <a:r>
              <a:rPr lang="zh-CN" altLang="en-US" sz="2800" kern="100" dirty="0"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。</a:t>
            </a:r>
            <a:endParaRPr lang="zh-CN" altLang="zh-CN" sz="2800" kern="100" dirty="0">
              <a:effectLst/>
              <a:latin typeface="幼圆" panose="02010509060101010101" pitchFamily="49" charset="-122"/>
              <a:ea typeface="幼圆" panose="02010509060101010101" pitchFamily="49" charset="-122"/>
              <a:cs typeface="DokChampa" panose="020B0604020202020204" pitchFamily="34" charset="-34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/>
          <a:srcRect l="22716" r="7939"/>
          <a:stretch>
            <a:fillRect/>
          </a:stretch>
        </p:blipFill>
        <p:spPr>
          <a:xfrm>
            <a:off x="2088050" y="0"/>
            <a:ext cx="356667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8851" y="425749"/>
            <a:ext cx="1251547" cy="125154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254275" y="17143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项目目标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0" name="Google Shape;230;p29"/>
          <p:cNvSpPr/>
          <p:nvPr>
            <p:custDataLst>
              <p:tags r:id="rId1"/>
            </p:custDataLst>
          </p:nvPr>
        </p:nvSpPr>
        <p:spPr>
          <a:xfrm>
            <a:off x="2195999" y="1132946"/>
            <a:ext cx="6789601" cy="5739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>
            <p:custDataLst>
              <p:tags r:id="rId2"/>
            </p:custDataLst>
          </p:nvPr>
        </p:nvSpPr>
        <p:spPr>
          <a:xfrm>
            <a:off x="2695925" y="675000"/>
            <a:ext cx="1450200" cy="14502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Roboto" panose="02000000000000000000"/>
                <a:sym typeface="Roboto" panose="02000000000000000000"/>
              </a:rPr>
              <a:t>开发目标</a:t>
            </a:r>
            <a:endParaRPr sz="2400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2" name="Google Shape;232;p29"/>
          <p:cNvSpPr/>
          <p:nvPr>
            <p:custDataLst>
              <p:tags r:id="rId3"/>
            </p:custDataLst>
          </p:nvPr>
        </p:nvSpPr>
        <p:spPr>
          <a:xfrm>
            <a:off x="4782743" y="659094"/>
            <a:ext cx="1450200" cy="1450200"/>
          </a:xfrm>
          <a:prstGeom prst="ellipse">
            <a:avLst/>
          </a:prstGeom>
          <a:solidFill>
            <a:srgbClr val="3D85C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Roboto" panose="02000000000000000000"/>
                <a:sym typeface="Roboto" panose="02000000000000000000"/>
              </a:rPr>
              <a:t>技术目标</a:t>
            </a:r>
            <a:endParaRPr sz="2400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3" name="Google Shape;233;p29"/>
          <p:cNvSpPr/>
          <p:nvPr>
            <p:custDataLst>
              <p:tags r:id="rId4"/>
            </p:custDataLst>
          </p:nvPr>
        </p:nvSpPr>
        <p:spPr>
          <a:xfrm>
            <a:off x="6870401" y="665100"/>
            <a:ext cx="1450200" cy="14502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24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Roboto" panose="02000000000000000000"/>
                <a:sym typeface="Roboto" panose="02000000000000000000"/>
              </a:rPr>
              <a:t>学习目标</a:t>
            </a:r>
            <a:endParaRPr sz="2400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4" name="直接连接符 3"/>
          <p:cNvCxnSpPr>
            <a:endCxn id="5" idx="0"/>
          </p:cNvCxnSpPr>
          <p:nvPr>
            <p:custDataLst>
              <p:tags r:id="rId5"/>
            </p:custDataLst>
          </p:nvPr>
        </p:nvCxnSpPr>
        <p:spPr>
          <a:xfrm>
            <a:off x="3421026" y="2097150"/>
            <a:ext cx="3612" cy="9211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: 圆角 4"/>
          <p:cNvSpPr/>
          <p:nvPr>
            <p:custDataLst>
              <p:tags r:id="rId6"/>
            </p:custDataLst>
          </p:nvPr>
        </p:nvSpPr>
        <p:spPr>
          <a:xfrm>
            <a:off x="2548800" y="3018301"/>
            <a:ext cx="1751675" cy="177689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实现一个具备用户登录、即时通讯</a:t>
            </a:r>
            <a:r>
              <a:rPr lang="zh-CN" altLang="en-US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、</a:t>
            </a:r>
            <a:r>
              <a:rPr lang="zh-CN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团队管理、会议系统等核心功能的</a:t>
            </a:r>
            <a:r>
              <a:rPr lang="en-US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PC</a:t>
            </a:r>
            <a:r>
              <a:rPr lang="zh-CN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端应用。</a:t>
            </a:r>
            <a:endParaRPr lang="zh-CN" altLang="en-US" sz="13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5497871" y="2097149"/>
            <a:ext cx="3612" cy="9211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>
            <p:custDataLst>
              <p:tags r:id="rId8"/>
            </p:custDataLst>
          </p:nvPr>
        </p:nvSpPr>
        <p:spPr>
          <a:xfrm>
            <a:off x="4629600" y="3027451"/>
            <a:ext cx="1751675" cy="177689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掌握</a:t>
            </a:r>
            <a:r>
              <a:rPr lang="en-US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Java</a:t>
            </a:r>
            <a:r>
              <a:rPr lang="zh-CN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语言、</a:t>
            </a:r>
            <a:r>
              <a:rPr lang="en-US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JavaFX</a:t>
            </a:r>
            <a:r>
              <a:rPr lang="zh-CN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图形界面编程、</a:t>
            </a:r>
            <a:r>
              <a:rPr lang="zh-CN" altLang="en-US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多线程、</a:t>
            </a:r>
            <a:r>
              <a:rPr lang="en-US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socket</a:t>
            </a:r>
            <a:r>
              <a:rPr lang="zh-CN" altLang="en-US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服务器、</a:t>
            </a:r>
            <a:r>
              <a:rPr lang="en-US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MySQL</a:t>
            </a:r>
            <a:r>
              <a:rPr lang="zh-CN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数据库管理以及应用集成开发技术</a:t>
            </a:r>
            <a:r>
              <a:rPr lang="zh-CN" altLang="zh-CN" sz="12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。</a:t>
            </a:r>
            <a:endParaRPr lang="zh-CN" altLang="en-US" sz="1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>
            <a:off x="7567491" y="2091746"/>
            <a:ext cx="3612" cy="9211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: 圆角 17"/>
          <p:cNvSpPr/>
          <p:nvPr>
            <p:custDataLst>
              <p:tags r:id="rId10"/>
            </p:custDataLst>
          </p:nvPr>
        </p:nvSpPr>
        <p:spPr>
          <a:xfrm>
            <a:off x="6695266" y="3015301"/>
            <a:ext cx="1751675" cy="177689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zh-CN" sz="13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DokChampa" panose="020B0604020202020204" pitchFamily="34" charset="-34"/>
              </a:rPr>
              <a:t>通过项目实训，提升团队协作、项目管理、需求分析、系统设计及编码实现能力。</a:t>
            </a:r>
            <a:endParaRPr lang="en-US" altLang="zh-CN" sz="13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48851" y="425749"/>
            <a:ext cx="1251547" cy="125154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22"/>
          <p:cNvSpPr txBox="1">
            <a:spLocks noGrp="1"/>
          </p:cNvSpPr>
          <p:nvPr>
            <p:ph type="title"/>
          </p:nvPr>
        </p:nvSpPr>
        <p:spPr>
          <a:xfrm>
            <a:off x="261475" y="1671149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851" y="425749"/>
            <a:ext cx="1251547" cy="12515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085" y="332918"/>
            <a:ext cx="5516315" cy="450723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295874" y="3461489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团队分工</a:t>
            </a:r>
            <a:endParaRPr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83400" y="3289464"/>
            <a:ext cx="1503851" cy="150385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22"/>
          <p:cNvSpPr txBox="1">
            <a:spLocks noGrp="1"/>
          </p:cNvSpPr>
          <p:nvPr>
            <p:ph type="title"/>
          </p:nvPr>
        </p:nvSpPr>
        <p:spPr>
          <a:xfrm>
            <a:off x="261475" y="1671149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团队分工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851" y="425749"/>
            <a:ext cx="1251547" cy="1251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251" y="488890"/>
            <a:ext cx="6820792" cy="37894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288674" y="3380974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dirty="0">
                <a:latin typeface="幼圆" panose="02010509060101010101" pitchFamily="49" charset="-122"/>
                <a:ea typeface="幼圆" panose="02010509060101010101" pitchFamily="49" charset="-122"/>
              </a:rPr>
              <a:t>前期设计</a:t>
            </a:r>
            <a:endParaRPr sz="6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83400" y="3289464"/>
            <a:ext cx="1503851" cy="150385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Q1N2RkMGJlMmUxMWM5ODNhYzE1Yzc0ZDIxMGY5Yz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803149606297,&quot;left&quot;:172.91330708661417,&quot;top&quot;:51.89716535433071,&quot;width&quot;:534.6142519685039}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588</Words>
  <Application>Microsoft Office PowerPoint</Application>
  <PresentationFormat>全屏显示(16:9)</PresentationFormat>
  <Paragraphs>83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幼圆</vt:lpstr>
      <vt:lpstr>Roboto</vt:lpstr>
      <vt:lpstr>Arial Black</vt:lpstr>
      <vt:lpstr>Montserrat</vt:lpstr>
      <vt:lpstr>宋体</vt:lpstr>
      <vt:lpstr>Aemelia template</vt:lpstr>
      <vt:lpstr>ChatApp</vt:lpstr>
      <vt:lpstr>ChatApp</vt:lpstr>
      <vt:lpstr>项目概述</vt:lpstr>
      <vt:lpstr>选题动机</vt:lpstr>
      <vt:lpstr>项目目标</vt:lpstr>
      <vt:lpstr>项目功能</vt:lpstr>
      <vt:lpstr>团队分工</vt:lpstr>
      <vt:lpstr>团队分工</vt:lpstr>
      <vt:lpstr>前期设计</vt:lpstr>
      <vt:lpstr>页面设计</vt:lpstr>
      <vt:lpstr>项目结构</vt:lpstr>
      <vt:lpstr>技术方案</vt:lpstr>
      <vt:lpstr>数据库设计</vt:lpstr>
      <vt:lpstr>版本控制</vt:lpstr>
      <vt:lpstr>项目展示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项目运行展示</vt:lpstr>
      <vt:lpstr>项目总结</vt:lpstr>
      <vt:lpstr>项目总结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Concise Music Player</dc:title>
  <dc:creator>Ahai</dc:creator>
  <cp:lastModifiedBy>起刚 陈</cp:lastModifiedBy>
  <cp:revision>130</cp:revision>
  <dcterms:created xsi:type="dcterms:W3CDTF">2024-09-09T08:31:00Z</dcterms:created>
  <dcterms:modified xsi:type="dcterms:W3CDTF">2024-09-11T16:47:50Z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2DB1EA932163492F9BB27C42400D4E37_12</vt:lpwstr>
  </property>
  <property fmtid="{D5CDD505-2E9C-101B-9397-08002B2CF9AE}" pid="3" name="KSOProductBuildVer">
    <vt:lpwstr>2052-12.1.0.17857</vt:lpwstr>
  </property>
</Properties>
</file>